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74" r:id="rId10"/>
    <p:sldId id="269" r:id="rId11"/>
    <p:sldId id="267" r:id="rId12"/>
    <p:sldId id="270" r:id="rId13"/>
    <p:sldId id="271" r:id="rId14"/>
    <p:sldId id="272" r:id="rId15"/>
    <p:sldId id="273" r:id="rId16"/>
    <p:sldId id="266" r:id="rId17"/>
    <p:sldId id="276" r:id="rId18"/>
    <p:sldId id="277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AAD"/>
    <a:srgbClr val="252323"/>
    <a:srgbClr val="276FBF"/>
    <a:srgbClr val="96C4D6"/>
    <a:srgbClr val="DB504A"/>
    <a:srgbClr val="F7E1D7"/>
    <a:srgbClr val="439A86"/>
    <a:srgbClr val="3692E6"/>
    <a:srgbClr val="D8D8D8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DB504A">
                <a:lumMod val="100000"/>
              </a:srgbClr>
            </a:gs>
            <a:gs pos="26000">
              <a:srgbClr val="3692E6"/>
            </a:gs>
            <a:gs pos="53000">
              <a:srgbClr val="276FBF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26" Type="http://schemas.openxmlformats.org/officeDocument/2006/relationships/image" Target="../media/image8.png"/><Relationship Id="rId3" Type="http://schemas.openxmlformats.org/officeDocument/2006/relationships/image" Target="../media/image47.svg"/><Relationship Id="rId21" Type="http://schemas.openxmlformats.org/officeDocument/2006/relationships/diagramLayout" Target="../diagrams/layout7.xml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5" Type="http://schemas.openxmlformats.org/officeDocument/2006/relationships/image" Target="../media/image7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diagramData" Target="../diagrams/data7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24" Type="http://schemas.microsoft.com/office/2007/relationships/diagramDrawing" Target="../diagrams/drawing7.xml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23" Type="http://schemas.openxmlformats.org/officeDocument/2006/relationships/diagramColors" Target="../diagrams/colors7.xml"/><Relationship Id="rId28" Type="http://schemas.openxmlformats.org/officeDocument/2006/relationships/image" Target="../media/image10.pn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diagramQuickStyle" Target="../diagrams/quickStyle7.xml"/><Relationship Id="rId27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1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15.jpg"/><Relationship Id="rId1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7.png"/><Relationship Id="rId5" Type="http://schemas.openxmlformats.org/officeDocument/2006/relationships/image" Target="../media/image20.png"/><Relationship Id="rId15" Type="http://schemas.openxmlformats.org/officeDocument/2006/relationships/image" Target="../media/image11.png"/><Relationship Id="rId10" Type="http://schemas.microsoft.com/office/2007/relationships/diagramDrawing" Target="../diagrams/drawing3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svg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1.png"/><Relationship Id="rId3" Type="http://schemas.openxmlformats.org/officeDocument/2006/relationships/image" Target="../media/image22.svg"/><Relationship Id="rId21" Type="http://schemas.microsoft.com/office/2007/relationships/diagramDrawing" Target="../diagrams/drawing4.xm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diagramData" Target="../diagrams/data4.xml"/><Relationship Id="rId25" Type="http://schemas.openxmlformats.org/officeDocument/2006/relationships/image" Target="../media/image10.png"/><Relationship Id="rId33" Type="http://schemas.openxmlformats.org/officeDocument/2006/relationships/image" Target="../media/image41.png"/><Relationship Id="rId2" Type="http://schemas.openxmlformats.org/officeDocument/2006/relationships/image" Target="../media/image21.png"/><Relationship Id="rId16" Type="http://schemas.openxmlformats.org/officeDocument/2006/relationships/image" Target="../media/image16.png"/><Relationship Id="rId20" Type="http://schemas.openxmlformats.org/officeDocument/2006/relationships/diagramColors" Target="../diagrams/colors4.xml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9.png"/><Relationship Id="rId32" Type="http://schemas.openxmlformats.org/officeDocument/2006/relationships/image" Target="../media/image40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8.png"/><Relationship Id="rId28" Type="http://schemas.openxmlformats.org/officeDocument/2006/relationships/image" Target="../media/image36.png"/><Relationship Id="rId10" Type="http://schemas.openxmlformats.org/officeDocument/2006/relationships/image" Target="../media/image29.png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7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12" Type="http://schemas.openxmlformats.org/officeDocument/2006/relationships/image" Target="../media/image42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45.jpg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Relationship Id="rId14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2778110" y="2457963"/>
            <a:ext cx="6635776" cy="184802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3959630" y="279399"/>
            <a:ext cx="4272742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3491347" y="4892499"/>
            <a:ext cx="5209307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1A5B-4BED-ECC6-2906-C752629B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80" y="271254"/>
            <a:ext cx="3932237" cy="1600200"/>
          </a:xfrm>
        </p:spPr>
        <p:txBody>
          <a:bodyPr anchor="ctr"/>
          <a:lstStyle/>
          <a:p>
            <a:pPr algn="ctr"/>
            <a:r>
              <a:rPr lang="en-US" dirty="0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dirty="0" err="1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dirty="0">
              <a:latin typeface="+mn-lt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6428" y="2585948"/>
            <a:ext cx="5799139" cy="15920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D0E7-1B33-5D71-5B21-47401BBFE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7909" y="4811534"/>
            <a:ext cx="4856178" cy="1753986"/>
          </a:xfrm>
        </p:spPr>
        <p:txBody>
          <a:bodyPr anchor="ctr"/>
          <a:lstStyle/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Universit</a:t>
            </a:r>
            <a:r>
              <a:rPr lang="it-IT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à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di Pisa</a:t>
            </a:r>
          </a:p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10" y="865910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1347" y="865910"/>
            <a:ext cx="1005544" cy="10055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759051" y="442338"/>
            <a:ext cx="2185711" cy="1253940"/>
          </a:xfrm>
          <a:prstGeom prst="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938" y="514585"/>
            <a:ext cx="2093935" cy="1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 rot="10800000"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73330D-FB36-EE6C-4B73-27AE42A4B0A0}"/>
              </a:ext>
            </a:extLst>
          </p:cNvPr>
          <p:cNvSpPr txBox="1"/>
          <p:nvPr/>
        </p:nvSpPr>
        <p:spPr>
          <a:xfrm>
            <a:off x="8720833" y="2499355"/>
            <a:ext cx="1480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8E50DE-BA4A-5363-52A2-8E0B9510CB8F}"/>
              </a:ext>
            </a:extLst>
          </p:cNvPr>
          <p:cNvSpPr txBox="1"/>
          <p:nvPr/>
        </p:nvSpPr>
        <p:spPr>
          <a:xfrm>
            <a:off x="5214101" y="2176823"/>
            <a:ext cx="1699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E60705-CE7C-0E01-5CD2-FEDC9A86BAD9}"/>
              </a:ext>
            </a:extLst>
          </p:cNvPr>
          <p:cNvSpPr txBox="1"/>
          <p:nvPr/>
        </p:nvSpPr>
        <p:spPr>
          <a:xfrm>
            <a:off x="3512004" y="3763980"/>
            <a:ext cx="16978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Ricerca e sviluppo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Competenze tecniche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Infrastrutture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Marchio e reputazione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57A76C-2ECA-E2E9-77EA-5AF36FCB9DF8}"/>
              </a:ext>
            </a:extLst>
          </p:cNvPr>
          <p:cNvSpPr txBox="1"/>
          <p:nvPr/>
        </p:nvSpPr>
        <p:spPr>
          <a:xfrm>
            <a:off x="6966866" y="3738547"/>
            <a:ext cx="1697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AC7308-23D0-4CBB-0221-45646BB218DC}"/>
              </a:ext>
            </a:extLst>
          </p:cNvPr>
          <p:cNvSpPr txBox="1"/>
          <p:nvPr/>
        </p:nvSpPr>
        <p:spPr>
          <a:xfrm>
            <a:off x="6966464" y="2019605"/>
            <a:ext cx="1698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100" b="0" i="0" dirty="0" err="1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DE6CB-110B-CBC5-8096-5033B92E7DD6}"/>
              </a:ext>
            </a:extLst>
          </p:cNvPr>
          <p:cNvSpPr txBox="1"/>
          <p:nvPr/>
        </p:nvSpPr>
        <p:spPr>
          <a:xfrm>
            <a:off x="1932166" y="5030662"/>
            <a:ext cx="3287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200" b="0" i="0" dirty="0">
              <a:solidFill>
                <a:srgbClr val="F7E1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37938B84-5563-E1CF-E1EA-8C08356F7556}"/>
              </a:ext>
            </a:extLst>
          </p:cNvPr>
          <p:cNvSpPr txBox="1"/>
          <p:nvPr/>
        </p:nvSpPr>
        <p:spPr>
          <a:xfrm>
            <a:off x="5360080" y="4986344"/>
            <a:ext cx="2678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</a:p>
          <a:p>
            <a:endParaRPr lang="it-IT" dirty="0">
              <a:solidFill>
                <a:srgbClr val="F7E1D7"/>
              </a:solidFill>
            </a:endParaRPr>
          </a:p>
        </p:txBody>
      </p:sp>
      <p:sp>
        <p:nvSpPr>
          <p:cNvPr id="1047" name="CasellaDiTesto 1046">
            <a:extLst>
              <a:ext uri="{FF2B5EF4-FFF2-40B4-BE49-F238E27FC236}">
                <a16:creationId xmlns:a16="http://schemas.microsoft.com/office/drawing/2014/main" id="{6A362049-D5B5-1EFD-E2F6-B70D51D3C6E3}"/>
              </a:ext>
            </a:extLst>
          </p:cNvPr>
          <p:cNvSpPr txBox="1"/>
          <p:nvPr/>
        </p:nvSpPr>
        <p:spPr>
          <a:xfrm>
            <a:off x="3504898" y="1690815"/>
            <a:ext cx="1754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  <a:p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1048" name="CasellaDiTesto 1047">
            <a:extLst>
              <a:ext uri="{FF2B5EF4-FFF2-40B4-BE49-F238E27FC236}">
                <a16:creationId xmlns:a16="http://schemas.microsoft.com/office/drawing/2014/main" id="{B1614725-E266-7CFE-07E7-623F898DDD1E}"/>
              </a:ext>
            </a:extLst>
          </p:cNvPr>
          <p:cNvSpPr txBox="1"/>
          <p:nvPr/>
        </p:nvSpPr>
        <p:spPr>
          <a:xfrm>
            <a:off x="1926900" y="2006298"/>
            <a:ext cx="154254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  <a:p>
            <a:endParaRPr lang="it-IT" sz="1100" dirty="0">
              <a:solidFill>
                <a:srgbClr val="F7E1D7"/>
              </a:solidFill>
            </a:endParaRPr>
          </a:p>
        </p:txBody>
      </p:sp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256928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9665A3D-0762-0E0D-A1C3-A92025C46C5F}"/>
              </a:ext>
            </a:extLst>
          </p:cNvPr>
          <p:cNvSpPr/>
          <p:nvPr/>
        </p:nvSpPr>
        <p:spPr>
          <a:xfrm>
            <a:off x="1974373" y="814260"/>
            <a:ext cx="8236428" cy="5259632"/>
          </a:xfrm>
          <a:prstGeom prst="roundRect">
            <a:avLst>
              <a:gd name="adj" fmla="val 5697"/>
            </a:avLst>
          </a:prstGeom>
          <a:solidFill>
            <a:srgbClr val="25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pic>
        <p:nvPicPr>
          <p:cNvPr id="6" name="Segnaposto contenuto 5" descr="Immagine che contiene testo, schermata, numero, menu&#10;&#10;Descrizione generata automaticamente">
            <a:extLst>
              <a:ext uri="{FF2B5EF4-FFF2-40B4-BE49-F238E27FC236}">
                <a16:creationId xmlns:a16="http://schemas.microsoft.com/office/drawing/2014/main" id="{D1C0608C-1DFC-D036-B6EC-4F280D03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2"/>
          <a:stretch/>
        </p:blipFill>
        <p:spPr>
          <a:xfrm>
            <a:off x="2080525" y="930605"/>
            <a:ext cx="8030948" cy="5060926"/>
          </a:xfrm>
        </p:spPr>
      </p:pic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3861" y="39336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Ricavi 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6993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105287" y="69781"/>
            <a:ext cx="3981425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Classificazione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/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6B61C0-807A-58E9-26A1-B569D51E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27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7274" y="106307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Bibliografia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86532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F94613-8F36-64FB-0C7B-38323AA6E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016"/>
            <a:ext cx="10515600" cy="4351338"/>
          </a:xfr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2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9A74CB-ED56-DAB9-2BEF-CE51D092F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1690688"/>
            <a:ext cx="5157787" cy="368458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(FOTO)</a:t>
            </a:r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Cassa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, oven, stove&#10;&#10;Description automatically generated">
            <a:extLst>
              <a:ext uri="{FF2B5EF4-FFF2-40B4-BE49-F238E27FC236}">
                <a16:creationId xmlns:a16="http://schemas.microsoft.com/office/drawing/2014/main" id="{C9D687D5-F969-C189-0443-D14785A5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73" y="3917562"/>
            <a:ext cx="2432772" cy="1611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 descr="A road with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66BFAEC2-A7DE-98C1-932C-D0CE1B09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5" r="54644" b="14099"/>
          <a:stretch/>
        </p:blipFill>
        <p:spPr>
          <a:xfrm>
            <a:off x="1217756" y="4388361"/>
            <a:ext cx="2626384" cy="1670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77" y="550866"/>
            <a:ext cx="1619596" cy="1619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AF8FB2E2-3DA1-9E48-3A6D-1BD9FCCD1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3" y="1552565"/>
            <a:ext cx="1843298" cy="1387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4645429" y="219824"/>
            <a:ext cx="2901142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1055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88609" y="1057259"/>
            <a:ext cx="1005249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1893858" y="1686488"/>
            <a:ext cx="3225398" cy="11200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capitali</a:t>
            </a:r>
            <a:r>
              <a:rPr lang="en-US" dirty="0">
                <a:solidFill>
                  <a:srgbClr val="252323"/>
                </a:solidFill>
              </a:rPr>
              <a:t>, in </a:t>
            </a:r>
            <a:r>
              <a:rPr lang="en-US" dirty="0" err="1">
                <a:solidFill>
                  <a:srgbClr val="252323"/>
                </a:solidFill>
              </a:rPr>
              <a:t>particolare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s.p.a</a:t>
            </a:r>
            <a:r>
              <a:rPr lang="en-US" dirty="0">
                <a:solidFill>
                  <a:srgbClr val="252323"/>
                </a:solidFill>
              </a:rPr>
              <a:t>. (</a:t>
            </a:r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per </a:t>
            </a:r>
            <a:r>
              <a:rPr lang="en-US" dirty="0" err="1">
                <a:solidFill>
                  <a:srgbClr val="252323"/>
                </a:solidFill>
              </a:rPr>
              <a:t>azioni</a:t>
            </a:r>
            <a:r>
              <a:rPr lang="en-US" dirty="0">
                <a:solidFill>
                  <a:srgbClr val="252323"/>
                </a:solidFill>
              </a:rPr>
              <a:t>), di </a:t>
            </a:r>
            <a:r>
              <a:rPr lang="en-US" dirty="0" err="1">
                <a:solidFill>
                  <a:srgbClr val="252323"/>
                </a:solidFill>
              </a:rPr>
              <a:t>grandi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dimensioni</a:t>
            </a:r>
            <a:endParaRPr lang="it-IT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88610" y="3263178"/>
            <a:ext cx="2036027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2924637" y="3889503"/>
            <a:ext cx="2194619" cy="110140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6873339" y="2545408"/>
            <a:ext cx="2901142" cy="71777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52323"/>
                </a:solidFill>
              </a:rPr>
              <a:t>L</a:t>
            </a:r>
            <a:r>
              <a:rPr lang="it-IT" dirty="0" err="1">
                <a:solidFill>
                  <a:srgbClr val="252323"/>
                </a:solidFill>
              </a:rPr>
              <a:t>eader</a:t>
            </a:r>
            <a:r>
              <a:rPr lang="it-IT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9753247" y="1920126"/>
            <a:ext cx="1194615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9997265" y="4198467"/>
            <a:ext cx="1336431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6771867" y="4823749"/>
            <a:ext cx="3225398" cy="12802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Principalmente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indirizzati</a:t>
            </a:r>
            <a:r>
              <a:rPr lang="en-US" dirty="0">
                <a:solidFill>
                  <a:srgbClr val="252323"/>
                </a:solidFill>
              </a:rPr>
              <a:t> verso la </a:t>
            </a:r>
            <a:r>
              <a:rPr lang="en-US" dirty="0" err="1">
                <a:solidFill>
                  <a:srgbClr val="252323"/>
                </a:solidFill>
              </a:rPr>
              <a:t>distribuzione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presso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rivenditori</a:t>
            </a:r>
            <a:r>
              <a:rPr lang="en-US" dirty="0">
                <a:solidFill>
                  <a:srgbClr val="252323"/>
                </a:solidFill>
              </a:rPr>
              <a:t>, </a:t>
            </a:r>
            <a:r>
              <a:rPr lang="en-US" dirty="0" err="1">
                <a:solidFill>
                  <a:srgbClr val="252323"/>
                </a:solidFill>
              </a:rPr>
              <a:t>quali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negozi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arredamenti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5282" y="3043925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816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3670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138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720" y="3496784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3207" y="1988793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Ermano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8596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967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71" y="3484219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1287" y="4258115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8031" y="403381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4246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50" y="3505544"/>
            <a:ext cx="235646" cy="358001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8281" y="1707602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4041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45" y="3484219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1222" y="4242025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966" y="401772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4181" y="336504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5" y="3489454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1427" y="1676915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7187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91" y="3484219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816" y="4258115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6560" y="403381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775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79" y="3505544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893" y="1930016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5653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557" y="3505544"/>
            <a:ext cx="235646" cy="35800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749DFF-CE49-2658-77AA-7BA1BF8C1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34E061-CBC1-6792-36BF-B57AD0F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1413AD4-4EB9-548C-4AA6-6A34C84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7CC81BF-2A0D-6BC0-73A2-C747CF860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6A33E9-8F20-73A0-38B6-26627303D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6B88B11-D86D-2359-5D01-7A461BA8A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>
          <a:xfrm>
            <a:off x="3435927" y="1662733"/>
            <a:ext cx="8150694" cy="3991445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234892" y="1662733"/>
            <a:ext cx="2807566" cy="39914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Stabilimenti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 Diretta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</a:t>
            </a:r>
          </a:p>
          <a:p>
            <a:pPr algn="r"/>
            <a:r>
              <a:rPr lang="it-IT" dirty="0"/>
              <a:t>Commerciale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71619-134A-BD31-0705-1513ED43DEE8}"/>
              </a:ext>
            </a:extLst>
          </p:cNvPr>
          <p:cNvSpPr/>
          <p:nvPr/>
        </p:nvSpPr>
        <p:spPr>
          <a:xfrm>
            <a:off x="422715" y="1971413"/>
            <a:ext cx="806486" cy="758441"/>
          </a:xfrm>
          <a:prstGeom prst="roundRect">
            <a:avLst/>
          </a:prstGeom>
          <a:solidFill>
            <a:srgbClr val="2E8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7119B-050B-A1E9-3A0B-58201A476E0B}"/>
              </a:ext>
            </a:extLst>
          </p:cNvPr>
          <p:cNvSpPr/>
          <p:nvPr/>
        </p:nvSpPr>
        <p:spPr>
          <a:xfrm>
            <a:off x="404794" y="3123743"/>
            <a:ext cx="806486" cy="758441"/>
          </a:xfrm>
          <a:prstGeom prst="roundRect">
            <a:avLst/>
          </a:prstGeom>
          <a:solidFill>
            <a:srgbClr val="96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417428B-CF11-889A-CAAA-3BFB3749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6" y="2035401"/>
            <a:ext cx="629005" cy="62900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043B26-B5E9-0C4A-BAB1-CD255284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4" y="3188765"/>
            <a:ext cx="628398" cy="628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3B9D47-096D-BECC-EFBF-57BC8905CEA0}"/>
              </a:ext>
            </a:extLst>
          </p:cNvPr>
          <p:cNvSpPr/>
          <p:nvPr/>
        </p:nvSpPr>
        <p:spPr>
          <a:xfrm>
            <a:off x="404794" y="4356449"/>
            <a:ext cx="806486" cy="758441"/>
          </a:xfrm>
          <a:prstGeom prst="round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A6360B-ECCA-39E1-DD02-25A15862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4421168"/>
            <a:ext cx="629005" cy="62900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63119-784D-34F2-19D5-A048F732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5560EDF-FD7A-09F7-F388-F3F64D5BC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5B3AC95-502F-2407-FE31-2F45499A3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635866-7991-361B-31D4-12CE5DF0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EB191-C3F2-E4B4-03F4-D37C2E94B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E1A74C-A6CB-D220-9DA3-5416172AE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rrow: Left 85">
            <a:extLst>
              <a:ext uri="{FF2B5EF4-FFF2-40B4-BE49-F238E27FC236}">
                <a16:creationId xmlns:a16="http://schemas.microsoft.com/office/drawing/2014/main" id="{EA81000F-8199-39CA-C208-DBD9BD883F86}"/>
              </a:ext>
            </a:extLst>
          </p:cNvPr>
          <p:cNvSpPr/>
          <p:nvPr/>
        </p:nvSpPr>
        <p:spPr>
          <a:xfrm rot="3301119" flipH="1">
            <a:off x="6026591" y="4548334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034127" y="25612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73" y="346885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8627338" y="1759592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7134" y="1952878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7264322" y="550216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3285" y="566739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8627338" y="4073404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7062" y="4276968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238398" y="29123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931178" y="4073404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2639" y="4253257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931178" y="1767195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1042" y="1864184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2067540" y="5501027"/>
            <a:ext cx="2534352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1161" y="5585277"/>
            <a:ext cx="1341006" cy="4778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6A5933-8ECB-A880-91D3-76EB31285338}"/>
              </a:ext>
            </a:extLst>
          </p:cNvPr>
          <p:cNvSpPr/>
          <p:nvPr/>
        </p:nvSpPr>
        <p:spPr>
          <a:xfrm>
            <a:off x="4999299" y="2552650"/>
            <a:ext cx="1883323" cy="1838909"/>
          </a:xfrm>
          <a:prstGeom prst="ellipse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47999A-A4AE-CD79-E12A-776866D27C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3" y="2710114"/>
            <a:ext cx="990738" cy="1505159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6CA1D1C-CE7B-7B4C-D4A3-E414A6A7C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E153D45-FCAD-DCD7-C8B2-ADA26B680D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2B5FCA-84CF-09E7-6A7A-3C0471AEA0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D5A9F803-31A4-048C-609B-5579911A4D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1490FE1-0918-0CF9-0191-D9B2ED6F1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5FEF0A4-0195-31BD-768E-084EFA503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56" name="Arrow: Left 55">
            <a:extLst>
              <a:ext uri="{FF2B5EF4-FFF2-40B4-BE49-F238E27FC236}">
                <a16:creationId xmlns:a16="http://schemas.microsoft.com/office/drawing/2014/main" id="{81BE4D70-B36E-A6A1-D9EF-61ABE8D26DCC}"/>
              </a:ext>
            </a:extLst>
          </p:cNvPr>
          <p:cNvSpPr/>
          <p:nvPr/>
        </p:nvSpPr>
        <p:spPr>
          <a:xfrm rot="18298881">
            <a:off x="4247118" y="4587513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Arrow: Left 57">
            <a:extLst>
              <a:ext uri="{FF2B5EF4-FFF2-40B4-BE49-F238E27FC236}">
                <a16:creationId xmlns:a16="http://schemas.microsoft.com/office/drawing/2014/main" id="{323B3DCF-C5AF-67EB-CB12-D4DEFD95BA38}"/>
              </a:ext>
            </a:extLst>
          </p:cNvPr>
          <p:cNvSpPr/>
          <p:nvPr/>
        </p:nvSpPr>
        <p:spPr>
          <a:xfrm rot="11683732">
            <a:off x="6589759" y="3767055"/>
            <a:ext cx="2036533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25352C7-5203-78C5-D107-7B6362B96AEF}"/>
              </a:ext>
            </a:extLst>
          </p:cNvPr>
          <p:cNvSpPr/>
          <p:nvPr/>
        </p:nvSpPr>
        <p:spPr>
          <a:xfrm rot="9464687">
            <a:off x="6712682" y="2501939"/>
            <a:ext cx="1971885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01646F06-F4EA-9F28-2955-30BEB7237D55}"/>
              </a:ext>
            </a:extLst>
          </p:cNvPr>
          <p:cNvSpPr/>
          <p:nvPr/>
        </p:nvSpPr>
        <p:spPr>
          <a:xfrm rot="5400000">
            <a:off x="5050805" y="1591472"/>
            <a:ext cx="17621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0748954C-85E4-F44A-A56A-D96A0E8BB72F}"/>
              </a:ext>
            </a:extLst>
          </p:cNvPr>
          <p:cNvSpPr/>
          <p:nvPr/>
        </p:nvSpPr>
        <p:spPr>
          <a:xfrm rot="1227498">
            <a:off x="3257523" y="2498177"/>
            <a:ext cx="19639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928D9829-1D91-D2C8-1B04-7A470A624410}"/>
              </a:ext>
            </a:extLst>
          </p:cNvPr>
          <p:cNvSpPr/>
          <p:nvPr/>
        </p:nvSpPr>
        <p:spPr>
          <a:xfrm rot="20726664">
            <a:off x="3304771" y="3776812"/>
            <a:ext cx="1840027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E232015D-FEE5-0C15-E43A-A2C4711375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51" y="1514582"/>
            <a:ext cx="705228" cy="705228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1C6FC542-C1E7-A5B2-F0C4-5D035C33C6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23" y="3671293"/>
            <a:ext cx="705228" cy="705228"/>
          </a:xfrm>
          <a:prstGeom prst="rect">
            <a:avLst/>
          </a:prstGeom>
        </p:spPr>
      </p:pic>
      <p:pic>
        <p:nvPicPr>
          <p:cNvPr id="72" name="Picture 7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3B66D957-BEE9-A5AB-EF0F-FD20F7DDCC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01" y="4473674"/>
            <a:ext cx="702672" cy="702672"/>
          </a:xfrm>
          <a:prstGeom prst="rect">
            <a:avLst/>
          </a:prstGeom>
        </p:spPr>
      </p:pic>
      <p:pic>
        <p:nvPicPr>
          <p:cNvPr id="74" name="Picture 73" descr="Logo, icon, company name&#10;&#10;Description automatically generated">
            <a:extLst>
              <a:ext uri="{FF2B5EF4-FFF2-40B4-BE49-F238E27FC236}">
                <a16:creationId xmlns:a16="http://schemas.microsoft.com/office/drawing/2014/main" id="{A7D0BC53-5E99-C591-8ACD-4FA444E316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23" y="2425495"/>
            <a:ext cx="705228" cy="705228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1478DB0-B9D9-B5CA-B8B7-D464449DFC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83" y="5563700"/>
            <a:ext cx="538490" cy="538490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ED2923FA-8166-8E5A-670B-DC7FA0F6A4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3" y="1885165"/>
            <a:ext cx="471971" cy="47197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26521DE-09AA-7C94-BCC1-F5BDDE577D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6" y="4215476"/>
            <a:ext cx="441884" cy="441884"/>
          </a:xfrm>
          <a:prstGeom prst="rect">
            <a:avLst/>
          </a:prstGeom>
        </p:spPr>
      </p:pic>
      <p:pic>
        <p:nvPicPr>
          <p:cNvPr id="83" name="Picture 82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7AB2FF9-C657-5C46-664B-511D1F164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20" y="2407375"/>
            <a:ext cx="702672" cy="702672"/>
          </a:xfrm>
          <a:prstGeom prst="rect">
            <a:avLst/>
          </a:prstGeom>
        </p:spPr>
      </p:pic>
      <p:pic>
        <p:nvPicPr>
          <p:cNvPr id="84" name="Picture 8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78D5B43E-FA35-24F6-B4FF-967CFF9C03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17" y="3653946"/>
            <a:ext cx="702672" cy="702672"/>
          </a:xfrm>
          <a:prstGeom prst="rect">
            <a:avLst/>
          </a:prstGeom>
        </p:spPr>
      </p:pic>
      <p:pic>
        <p:nvPicPr>
          <p:cNvPr id="85" name="Picture 8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21D59856-3789-B6F3-F411-B42ECAB5597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57" y="4466196"/>
            <a:ext cx="702672" cy="7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655921-0C81-4A7C-810F-40BF6BC2301E}"/>
              </a:ext>
            </a:extLst>
          </p:cNvPr>
          <p:cNvCxnSpPr>
            <a:cxnSpLocks/>
          </p:cNvCxnSpPr>
          <p:nvPr/>
        </p:nvCxnSpPr>
        <p:spPr>
          <a:xfrm flipV="1">
            <a:off x="9071492" y="4134436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CBDDE6-E160-55C1-2F3B-999E3007A0F6}"/>
              </a:ext>
            </a:extLst>
          </p:cNvPr>
          <p:cNvCxnSpPr>
            <a:cxnSpLocks/>
          </p:cNvCxnSpPr>
          <p:nvPr/>
        </p:nvCxnSpPr>
        <p:spPr>
          <a:xfrm flipV="1">
            <a:off x="2169157" y="4134436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95A9D2-D457-DD9A-F919-2E9988A59DA2}"/>
              </a:ext>
            </a:extLst>
          </p:cNvPr>
          <p:cNvCxnSpPr>
            <a:cxnSpLocks/>
          </p:cNvCxnSpPr>
          <p:nvPr/>
        </p:nvCxnSpPr>
        <p:spPr>
          <a:xfrm flipV="1">
            <a:off x="5555779" y="4183335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BCC487-FE36-5191-82ED-5D6540338EA1}"/>
              </a:ext>
            </a:extLst>
          </p:cNvPr>
          <p:cNvSpPr/>
          <p:nvPr/>
        </p:nvSpPr>
        <p:spPr>
          <a:xfrm>
            <a:off x="4247761" y="401382"/>
            <a:ext cx="263780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Governance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530FC1-C10C-37F5-16C9-8EC8546A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470876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8E90E35-BE72-6684-CA55-393394CE1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2AA6BFE-2E4F-0035-916B-8F2139A33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569E44F-E48B-704E-45E1-4F8E14CB1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FFB4D2-A925-FD12-D481-F7A9038AB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AE9B2FF-B08D-E309-735B-4F4C1EBAC0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CBF0A-4914-0A6E-D16E-DE4891722F03}"/>
              </a:ext>
            </a:extLst>
          </p:cNvPr>
          <p:cNvSpPr/>
          <p:nvPr/>
        </p:nvSpPr>
        <p:spPr>
          <a:xfrm>
            <a:off x="9168937" y="401382"/>
            <a:ext cx="2876204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0" i="0" dirty="0">
                <a:solidFill>
                  <a:srgbClr val="E8EAED"/>
                </a:solidFill>
                <a:effectLst/>
              </a:rPr>
              <a:t>‘’Saper ascoltare e saper scegliere le persone è stato il segreto per riuscire a dare ogni giorno la giusta spinta a questa azienda.‘’</a:t>
            </a:r>
            <a:endParaRPr lang="it-IT" sz="1600" dirty="0"/>
          </a:p>
        </p:txBody>
      </p:sp>
      <p:pic>
        <p:nvPicPr>
          <p:cNvPr id="17" name="Picture 16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DBAF9A1A-9FE2-E5FB-A7A5-95CF1704F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6" y="401382"/>
            <a:ext cx="1321724" cy="1321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C6D23E-FF2E-212C-712B-1E5B332E730A}"/>
              </a:ext>
            </a:extLst>
          </p:cNvPr>
          <p:cNvSpPr/>
          <p:nvPr/>
        </p:nvSpPr>
        <p:spPr>
          <a:xfrm>
            <a:off x="7764086" y="1814546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252323"/>
                </a:solidFill>
              </a:rPr>
              <a:t>Francesco </a:t>
            </a:r>
            <a:r>
              <a:rPr lang="en-US" sz="1200" b="1" dirty="0" err="1">
                <a:solidFill>
                  <a:srgbClr val="252323"/>
                </a:solidFill>
              </a:rPr>
              <a:t>Casoli</a:t>
            </a:r>
            <a:endParaRPr lang="en-US" sz="1200" b="1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3BA75-C721-807F-B593-5AD39C1D7DC2}"/>
              </a:ext>
            </a:extLst>
          </p:cNvPr>
          <p:cNvSpPr/>
          <p:nvPr/>
        </p:nvSpPr>
        <p:spPr>
          <a:xfrm>
            <a:off x="4247761" y="1667450"/>
            <a:ext cx="2604654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Consiglio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Amministrazione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FF8790-6F4E-B880-3DDD-E57527817EF2}"/>
              </a:ext>
            </a:extLst>
          </p:cNvPr>
          <p:cNvSpPr/>
          <p:nvPr/>
        </p:nvSpPr>
        <p:spPr>
          <a:xfrm>
            <a:off x="4259143" y="2108182"/>
            <a:ext cx="2593272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b="1" dirty="0"/>
              <a:t> </a:t>
            </a:r>
            <a:r>
              <a:rPr lang="en-US" sz="1100" b="1" dirty="0" err="1"/>
              <a:t>Esecutivo</a:t>
            </a:r>
            <a:r>
              <a:rPr lang="en-US" sz="1100" dirty="0"/>
              <a:t>: Francesco </a:t>
            </a:r>
            <a:r>
              <a:rPr lang="en-US" sz="1100" dirty="0" err="1"/>
              <a:t>Casoli</a:t>
            </a:r>
            <a:endParaRPr lang="en-US" sz="1100" b="1" dirty="0"/>
          </a:p>
          <a:p>
            <a:r>
              <a:rPr lang="en-US" sz="1100" b="1" dirty="0"/>
              <a:t>CEO</a:t>
            </a:r>
            <a:r>
              <a:rPr lang="en-US" sz="1100" dirty="0"/>
              <a:t>: Giulio Cocci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CNR</a:t>
            </a:r>
            <a:r>
              <a:rPr lang="en-US" sz="1100" dirty="0"/>
              <a:t>: Elio Catania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CCRS</a:t>
            </a:r>
            <a:r>
              <a:rPr lang="en-US" sz="1100" dirty="0"/>
              <a:t>: Susanna </a:t>
            </a:r>
            <a:r>
              <a:rPr lang="en-US" sz="1100" dirty="0" err="1"/>
              <a:t>Zucchelli</a:t>
            </a:r>
            <a:endParaRPr lang="it-IT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DF0ED-1671-9BF5-890D-E0C73F7BDA7A}"/>
              </a:ext>
            </a:extLst>
          </p:cNvPr>
          <p:cNvSpPr/>
          <p:nvPr/>
        </p:nvSpPr>
        <p:spPr>
          <a:xfrm>
            <a:off x="883996" y="1667450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Collegio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Sindacale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C1382A-7A96-1C3A-DF09-370BE1664B39}"/>
              </a:ext>
            </a:extLst>
          </p:cNvPr>
          <p:cNvSpPr/>
          <p:nvPr/>
        </p:nvSpPr>
        <p:spPr>
          <a:xfrm>
            <a:off x="883995" y="2108182"/>
            <a:ext cx="2593272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dirty="0"/>
              <a:t>: Giovanni </a:t>
            </a:r>
            <a:r>
              <a:rPr lang="en-US" sz="1100" dirty="0" err="1"/>
              <a:t>Frezzotti</a:t>
            </a:r>
            <a:endParaRPr lang="en-US" sz="1100" dirty="0"/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Massimiliano Belli</a:t>
            </a:r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Simona </a:t>
            </a:r>
            <a:r>
              <a:rPr lang="en-US" sz="1100" dirty="0" err="1"/>
              <a:t>Romagnoli</a:t>
            </a:r>
            <a:endParaRPr lang="it-IT" sz="11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98A334-FDAA-7784-5C45-ED4C364986A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266901" y="2769044"/>
            <a:ext cx="992242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DFAF6D-4696-C37A-CB38-BFB43C85F484}"/>
              </a:ext>
            </a:extLst>
          </p:cNvPr>
          <p:cNvSpPr/>
          <p:nvPr/>
        </p:nvSpPr>
        <p:spPr>
          <a:xfrm>
            <a:off x="880927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Monica </a:t>
            </a:r>
            <a:r>
              <a:rPr lang="en-US" sz="1400" b="1" dirty="0" err="1">
                <a:solidFill>
                  <a:srgbClr val="252323"/>
                </a:solidFill>
              </a:rPr>
              <a:t>Nicolini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91BED9-9168-66F6-212F-F93F05AC7344}"/>
              </a:ext>
            </a:extLst>
          </p:cNvPr>
          <p:cNvSpPr/>
          <p:nvPr/>
        </p:nvSpPr>
        <p:spPr>
          <a:xfrm>
            <a:off x="880926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  <a:p>
            <a:pPr algn="ctr"/>
            <a:r>
              <a:rPr lang="en-US" sz="1400" b="1" dirty="0"/>
              <a:t>Lead Independent Director</a:t>
            </a:r>
            <a:endParaRPr lang="it-IT" sz="14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C4124F-C9B5-0354-3AAA-490866342646}"/>
              </a:ext>
            </a:extLst>
          </p:cNvPr>
          <p:cNvSpPr/>
          <p:nvPr/>
        </p:nvSpPr>
        <p:spPr>
          <a:xfrm>
            <a:off x="4247761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Angelo </a:t>
            </a:r>
            <a:r>
              <a:rPr lang="en-US" sz="1400" b="1" dirty="0" err="1">
                <a:solidFill>
                  <a:srgbClr val="252323"/>
                </a:solidFill>
              </a:rPr>
              <a:t>Catapano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D467AA-9052-133E-371A-E309BFA3160B}"/>
              </a:ext>
            </a:extLst>
          </p:cNvPr>
          <p:cNvSpPr/>
          <p:nvPr/>
        </p:nvSpPr>
        <p:spPr>
          <a:xfrm>
            <a:off x="4247760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88640C-8EAD-6A04-95AF-793CD4FDD1BD}"/>
              </a:ext>
            </a:extLst>
          </p:cNvPr>
          <p:cNvSpPr/>
          <p:nvPr/>
        </p:nvSpPr>
        <p:spPr>
          <a:xfrm>
            <a:off x="7752704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Liliana </a:t>
            </a:r>
            <a:r>
              <a:rPr lang="en-US" sz="1400" b="1" dirty="0" err="1">
                <a:solidFill>
                  <a:srgbClr val="252323"/>
                </a:solidFill>
              </a:rPr>
              <a:t>Fratini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Passi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83341F-7B26-8635-BC76-875797770F4B}"/>
              </a:ext>
            </a:extLst>
          </p:cNvPr>
          <p:cNvSpPr/>
          <p:nvPr/>
        </p:nvSpPr>
        <p:spPr>
          <a:xfrm>
            <a:off x="7752703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C83997-CA3F-96CA-AD00-339CFDC8809F}"/>
              </a:ext>
            </a:extLst>
          </p:cNvPr>
          <p:cNvCxnSpPr>
            <a:cxnSpLocks/>
          </p:cNvCxnSpPr>
          <p:nvPr/>
        </p:nvCxnSpPr>
        <p:spPr>
          <a:xfrm flipV="1">
            <a:off x="5555779" y="3284275"/>
            <a:ext cx="0" cy="87510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4C7E4F-AECF-1E87-FB28-C674341817EC}"/>
              </a:ext>
            </a:extLst>
          </p:cNvPr>
          <p:cNvCxnSpPr>
            <a:cxnSpLocks/>
          </p:cNvCxnSpPr>
          <p:nvPr/>
        </p:nvCxnSpPr>
        <p:spPr>
          <a:xfrm>
            <a:off x="2152531" y="4159375"/>
            <a:ext cx="6933279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erson in a suit and tie&#10;&#10;Description automatically generated">
            <a:extLst>
              <a:ext uri="{FF2B5EF4-FFF2-40B4-BE49-F238E27FC236}">
                <a16:creationId xmlns:a16="http://schemas.microsoft.com/office/drawing/2014/main" id="{4D75ACCA-C427-4CE6-1E1D-BBF7D97A2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9" y="2188774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49A7556-2812-928D-D914-AA992CC1D32F}"/>
              </a:ext>
            </a:extLst>
          </p:cNvPr>
          <p:cNvSpPr/>
          <p:nvPr/>
        </p:nvSpPr>
        <p:spPr>
          <a:xfrm>
            <a:off x="7749768" y="3593778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52323"/>
                </a:solidFill>
              </a:rPr>
              <a:t>Elio </a:t>
            </a:r>
            <a:r>
              <a:rPr lang="en-US" sz="1000" b="1" dirty="0" err="1">
                <a:solidFill>
                  <a:srgbClr val="252323"/>
                </a:solidFill>
              </a:rPr>
              <a:t>Cosimo</a:t>
            </a:r>
            <a:r>
              <a:rPr lang="en-US" sz="1000" b="1" dirty="0">
                <a:solidFill>
                  <a:srgbClr val="252323"/>
                </a:solidFill>
              </a:rPr>
              <a:t> Catania</a:t>
            </a:r>
          </a:p>
        </p:txBody>
      </p:sp>
      <p:pic>
        <p:nvPicPr>
          <p:cNvPr id="54" name="Picture 53" descr="A person with short brown hair&#10;&#10;Description automatically generated with low confidence">
            <a:extLst>
              <a:ext uri="{FF2B5EF4-FFF2-40B4-BE49-F238E27FC236}">
                <a16:creationId xmlns:a16="http://schemas.microsoft.com/office/drawing/2014/main" id="{1B8058CD-1E63-2ABB-AAA4-794F17153D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37" y="2188774"/>
            <a:ext cx="1321725" cy="132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6F112EE-661F-DDAB-6F20-67D8FB696E40}"/>
              </a:ext>
            </a:extLst>
          </p:cNvPr>
          <p:cNvSpPr/>
          <p:nvPr/>
        </p:nvSpPr>
        <p:spPr>
          <a:xfrm>
            <a:off x="9168937" y="3593777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Susanna </a:t>
            </a:r>
            <a:r>
              <a:rPr lang="en-US" sz="1100" b="1" dirty="0" err="1">
                <a:solidFill>
                  <a:srgbClr val="252323"/>
                </a:solidFill>
              </a:rPr>
              <a:t>Zucchelli</a:t>
            </a:r>
            <a:endParaRPr lang="en-US" sz="1100" b="1" dirty="0">
              <a:solidFill>
                <a:srgbClr val="252323"/>
              </a:solidFill>
            </a:endParaRPr>
          </a:p>
        </p:txBody>
      </p:sp>
      <p:pic>
        <p:nvPicPr>
          <p:cNvPr id="57" name="Picture 56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630BC081-C035-AAC8-113D-D199BB674D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89" y="2188776"/>
            <a:ext cx="1321719" cy="1321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7596408-937A-270E-6360-20B5AA09EB2C}"/>
              </a:ext>
            </a:extLst>
          </p:cNvPr>
          <p:cNvSpPr/>
          <p:nvPr/>
        </p:nvSpPr>
        <p:spPr>
          <a:xfrm>
            <a:off x="10573784" y="3593776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Monica </a:t>
            </a:r>
            <a:r>
              <a:rPr lang="en-US" sz="1100" b="1" dirty="0" err="1">
                <a:solidFill>
                  <a:srgbClr val="252323"/>
                </a:solidFill>
              </a:rPr>
              <a:t>Nicolini</a:t>
            </a:r>
            <a:endParaRPr lang="en-US" sz="1100" b="1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1DD18DD-F5D2-30A0-F23E-3BD84C6DE396}"/>
              </a:ext>
            </a:extLst>
          </p:cNvPr>
          <p:cNvCxnSpPr>
            <a:cxnSpLocks/>
          </p:cNvCxnSpPr>
          <p:nvPr/>
        </p:nvCxnSpPr>
        <p:spPr>
          <a:xfrm>
            <a:off x="7329299" y="2502131"/>
            <a:ext cx="0" cy="1284511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27AB10-5594-8634-967E-06E280E9DC8E}"/>
              </a:ext>
            </a:extLst>
          </p:cNvPr>
          <p:cNvCxnSpPr>
            <a:cxnSpLocks/>
          </p:cNvCxnSpPr>
          <p:nvPr/>
        </p:nvCxnSpPr>
        <p:spPr>
          <a:xfrm>
            <a:off x="7356108" y="4569418"/>
            <a:ext cx="0" cy="68151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A2ADDF-FDC4-3CFC-8471-27D446D83735}"/>
              </a:ext>
            </a:extLst>
          </p:cNvPr>
          <p:cNvSpPr/>
          <p:nvPr/>
        </p:nvSpPr>
        <p:spPr>
          <a:xfrm>
            <a:off x="3381907" y="160312"/>
            <a:ext cx="542818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Organigramma</a:t>
            </a:r>
            <a:r>
              <a:rPr lang="en-US" sz="3600" dirty="0">
                <a:solidFill>
                  <a:srgbClr val="252323"/>
                </a:solidFill>
              </a:rPr>
              <a:t> del Gruppo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CE6B47-CE35-A178-D8C0-959338162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610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94F654-A564-33DB-BB45-C0AA23D67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0B77F1-C9DB-056C-CD0F-DC23E1C0E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294693E-44A7-3D76-EB74-7ABB47A65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754140C-0E55-7BA1-CDC0-78658359E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A791BB4-C671-29AA-74D6-9B8A48AD6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414773-3083-4712-45B6-751D458DCE85}"/>
              </a:ext>
            </a:extLst>
          </p:cNvPr>
          <p:cNvSpPr/>
          <p:nvPr/>
        </p:nvSpPr>
        <p:spPr>
          <a:xfrm>
            <a:off x="4592681" y="1309973"/>
            <a:ext cx="3009207" cy="95986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269120-D2DE-BD30-7AA1-0D2D6159E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0275" y="1471231"/>
            <a:ext cx="2513892" cy="6851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FD3CC5-61C9-157F-6AA4-44E64F6CE644}"/>
              </a:ext>
            </a:extLst>
          </p:cNvPr>
          <p:cNvSpPr/>
          <p:nvPr/>
        </p:nvSpPr>
        <p:spPr>
          <a:xfrm>
            <a:off x="5017703" y="2762416"/>
            <a:ext cx="1543804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Group Polska </a:t>
            </a:r>
            <a:r>
              <a:rPr lang="en-US" sz="1100" b="1" dirty="0" err="1">
                <a:solidFill>
                  <a:srgbClr val="252323"/>
                </a:solidFill>
              </a:rPr>
              <a:t>Sp.zo.o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6FD4C-5872-CFEC-585C-344D30BA6C14}"/>
              </a:ext>
            </a:extLst>
          </p:cNvPr>
          <p:cNvSpPr/>
          <p:nvPr/>
        </p:nvSpPr>
        <p:spPr>
          <a:xfrm>
            <a:off x="5017700" y="3351790"/>
            <a:ext cx="154380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2005 – 2006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D2F9B0-C28B-590D-80DB-5D4B400E2B9A}"/>
              </a:ext>
            </a:extLst>
          </p:cNvPr>
          <p:cNvSpPr/>
          <p:nvPr/>
        </p:nvSpPr>
        <p:spPr>
          <a:xfrm>
            <a:off x="6699032" y="3572386"/>
            <a:ext cx="130796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Elicamex</a:t>
            </a:r>
            <a:r>
              <a:rPr lang="en-US" sz="1100" b="1" dirty="0">
                <a:solidFill>
                  <a:srgbClr val="252323"/>
                </a:solidFill>
              </a:rPr>
              <a:t> S.A. de C.V.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720532-E6EE-2585-1491-3708C6C471D2}"/>
              </a:ext>
            </a:extLst>
          </p:cNvPr>
          <p:cNvSpPr/>
          <p:nvPr/>
        </p:nvSpPr>
        <p:spPr>
          <a:xfrm>
            <a:off x="6699030" y="4161760"/>
            <a:ext cx="130797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98% - 2%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77ECD3-F453-9D8D-6C7D-1542A7A0AB17}"/>
              </a:ext>
            </a:extLst>
          </p:cNvPr>
          <p:cNvSpPr/>
          <p:nvPr/>
        </p:nvSpPr>
        <p:spPr>
          <a:xfrm>
            <a:off x="3591093" y="2762416"/>
            <a:ext cx="1315891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Ariafina</a:t>
            </a:r>
            <a:r>
              <a:rPr lang="en-US" sz="1100" b="1" dirty="0">
                <a:solidFill>
                  <a:srgbClr val="252323"/>
                </a:solidFill>
              </a:rPr>
              <a:t> CO., LTD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996EA0-29D4-E631-3B1F-CE3AC169C0B0}"/>
              </a:ext>
            </a:extLst>
          </p:cNvPr>
          <p:cNvSpPr/>
          <p:nvPr/>
        </p:nvSpPr>
        <p:spPr>
          <a:xfrm>
            <a:off x="3591091" y="3351790"/>
            <a:ext cx="1315892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51%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7B4808-DD31-38DB-0950-B29F3C8D48F7}"/>
              </a:ext>
            </a:extLst>
          </p:cNvPr>
          <p:cNvSpPr/>
          <p:nvPr/>
        </p:nvSpPr>
        <p:spPr>
          <a:xfrm>
            <a:off x="2313489" y="2762416"/>
            <a:ext cx="1152624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Airforce S.p.A.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A85643-B774-3803-AE22-359D6F306F68}"/>
              </a:ext>
            </a:extLst>
          </p:cNvPr>
          <p:cNvSpPr/>
          <p:nvPr/>
        </p:nvSpPr>
        <p:spPr>
          <a:xfrm>
            <a:off x="2313486" y="3351790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57FA10-1EF0-0E0E-B4AA-9645E3905CB9}"/>
              </a:ext>
            </a:extLst>
          </p:cNvPr>
          <p:cNvSpPr/>
          <p:nvPr/>
        </p:nvSpPr>
        <p:spPr>
          <a:xfrm>
            <a:off x="8113096" y="2756693"/>
            <a:ext cx="1675058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Zhejiang </a:t>
            </a:r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Putian</a:t>
            </a:r>
            <a:r>
              <a:rPr lang="en-US" sz="1100" b="1" dirty="0">
                <a:solidFill>
                  <a:srgbClr val="252323"/>
                </a:solidFill>
              </a:rPr>
              <a:t> Electric CO., LTD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DE556F-147C-474A-D61A-2431CC469CB4}"/>
              </a:ext>
            </a:extLst>
          </p:cNvPr>
          <p:cNvSpPr/>
          <p:nvPr/>
        </p:nvSpPr>
        <p:spPr>
          <a:xfrm>
            <a:off x="8113093" y="3346067"/>
            <a:ext cx="1675059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99%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A5535E-8C65-45AE-E968-ADA3851503E2}"/>
              </a:ext>
            </a:extLst>
          </p:cNvPr>
          <p:cNvSpPr/>
          <p:nvPr/>
        </p:nvSpPr>
        <p:spPr>
          <a:xfrm>
            <a:off x="6699032" y="5091715"/>
            <a:ext cx="130796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Inc.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92D1A0-5D61-E089-634C-824DA80B5370}"/>
              </a:ext>
            </a:extLst>
          </p:cNvPr>
          <p:cNvSpPr/>
          <p:nvPr/>
        </p:nvSpPr>
        <p:spPr>
          <a:xfrm>
            <a:off x="6699030" y="5681089"/>
            <a:ext cx="130797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Marketing &amp; Trade Marketing</a:t>
            </a:r>
          </a:p>
          <a:p>
            <a:pPr algn="ctr"/>
            <a:r>
              <a:rPr lang="en-US" sz="700" b="1" dirty="0"/>
              <a:t>100%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3FB77A-658A-9A6D-C49C-EE0F3E48728D}"/>
              </a:ext>
            </a:extLst>
          </p:cNvPr>
          <p:cNvSpPr/>
          <p:nvPr/>
        </p:nvSpPr>
        <p:spPr>
          <a:xfrm>
            <a:off x="9921053" y="2756693"/>
            <a:ext cx="1675058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Trading LLC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CD48E28-69CA-C130-FD9D-DA9EDC26539C}"/>
              </a:ext>
            </a:extLst>
          </p:cNvPr>
          <p:cNvSpPr/>
          <p:nvPr/>
        </p:nvSpPr>
        <p:spPr>
          <a:xfrm>
            <a:off x="9921050" y="3346067"/>
            <a:ext cx="1675059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2011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9EFAF11-5AC1-4277-16FE-0D6D84D18475}"/>
              </a:ext>
            </a:extLst>
          </p:cNvPr>
          <p:cNvSpPr/>
          <p:nvPr/>
        </p:nvSpPr>
        <p:spPr>
          <a:xfrm>
            <a:off x="1035977" y="2756693"/>
            <a:ext cx="1152624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France S.A.S.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FC5CE25-554B-8451-09D8-565D9B9A6C83}"/>
              </a:ext>
            </a:extLst>
          </p:cNvPr>
          <p:cNvSpPr/>
          <p:nvPr/>
        </p:nvSpPr>
        <p:spPr>
          <a:xfrm>
            <a:off x="1035974" y="3346067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2014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E340B0-EFCF-9B9F-AB3E-BB13DDAADE8A}"/>
              </a:ext>
            </a:extLst>
          </p:cNvPr>
          <p:cNvSpPr/>
          <p:nvPr/>
        </p:nvSpPr>
        <p:spPr>
          <a:xfrm>
            <a:off x="1035975" y="3974560"/>
            <a:ext cx="1152624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GmbH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781E97-6A88-5BB6-2B2E-726706198C5F}"/>
              </a:ext>
            </a:extLst>
          </p:cNvPr>
          <p:cNvSpPr/>
          <p:nvPr/>
        </p:nvSpPr>
        <p:spPr>
          <a:xfrm>
            <a:off x="1035972" y="4563934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2017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BA9263-986C-9915-D1A8-8993DE159CB1}"/>
              </a:ext>
            </a:extLst>
          </p:cNvPr>
          <p:cNvSpPr/>
          <p:nvPr/>
        </p:nvSpPr>
        <p:spPr>
          <a:xfrm>
            <a:off x="2313486" y="5095492"/>
            <a:ext cx="1152624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EMC </a:t>
            </a:r>
            <a:r>
              <a:rPr lang="en-US" sz="1100" b="1" dirty="0" err="1">
                <a:solidFill>
                  <a:srgbClr val="252323"/>
                </a:solidFill>
              </a:rPr>
              <a:t>Fime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6FF065-AAA9-E27B-B0F4-34B30C25FECB}"/>
              </a:ext>
            </a:extLst>
          </p:cNvPr>
          <p:cNvSpPr/>
          <p:nvPr/>
        </p:nvSpPr>
        <p:spPr>
          <a:xfrm>
            <a:off x="2313483" y="5684866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722DE0-A181-1394-5A0F-8F4D20F96694}"/>
              </a:ext>
            </a:extLst>
          </p:cNvPr>
          <p:cNvCxnSpPr/>
          <p:nvPr/>
        </p:nvCxnSpPr>
        <p:spPr>
          <a:xfrm>
            <a:off x="698264" y="2502131"/>
            <a:ext cx="10149840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E62CE0-DA8F-BA5D-9030-C295874C73A4}"/>
              </a:ext>
            </a:extLst>
          </p:cNvPr>
          <p:cNvCxnSpPr>
            <a:cxnSpLocks/>
          </p:cNvCxnSpPr>
          <p:nvPr/>
        </p:nvCxnSpPr>
        <p:spPr>
          <a:xfrm>
            <a:off x="6072340" y="2124177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F0ECF1-9466-5691-7ACD-4358C94CA6FB}"/>
              </a:ext>
            </a:extLst>
          </p:cNvPr>
          <p:cNvCxnSpPr>
            <a:cxnSpLocks/>
          </p:cNvCxnSpPr>
          <p:nvPr/>
        </p:nvCxnSpPr>
        <p:spPr>
          <a:xfrm>
            <a:off x="10826187" y="246887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3534172-C249-5AE2-6BC3-4F1EF8D74910}"/>
              </a:ext>
            </a:extLst>
          </p:cNvPr>
          <p:cNvCxnSpPr>
            <a:cxnSpLocks/>
          </p:cNvCxnSpPr>
          <p:nvPr/>
        </p:nvCxnSpPr>
        <p:spPr>
          <a:xfrm>
            <a:off x="8900405" y="246887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FA94C5-8476-A6BE-83CD-31645D19B77D}"/>
              </a:ext>
            </a:extLst>
          </p:cNvPr>
          <p:cNvCxnSpPr>
            <a:cxnSpLocks/>
          </p:cNvCxnSpPr>
          <p:nvPr/>
        </p:nvCxnSpPr>
        <p:spPr>
          <a:xfrm>
            <a:off x="5794215" y="25021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F104F17-369F-578B-38AA-4C77F2DD0270}"/>
              </a:ext>
            </a:extLst>
          </p:cNvPr>
          <p:cNvCxnSpPr>
            <a:cxnSpLocks/>
          </p:cNvCxnSpPr>
          <p:nvPr/>
        </p:nvCxnSpPr>
        <p:spPr>
          <a:xfrm>
            <a:off x="4239736" y="246887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BF43E0-BFA3-10BC-C7AC-363DAB7A0B3A}"/>
              </a:ext>
            </a:extLst>
          </p:cNvPr>
          <p:cNvCxnSpPr>
            <a:cxnSpLocks/>
          </p:cNvCxnSpPr>
          <p:nvPr/>
        </p:nvCxnSpPr>
        <p:spPr>
          <a:xfrm>
            <a:off x="2924702" y="246887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3875AC4-72AD-898D-A47F-8F08ED642675}"/>
              </a:ext>
            </a:extLst>
          </p:cNvPr>
          <p:cNvCxnSpPr>
            <a:cxnSpLocks/>
          </p:cNvCxnSpPr>
          <p:nvPr/>
        </p:nvCxnSpPr>
        <p:spPr>
          <a:xfrm>
            <a:off x="1596288" y="246887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58C5CCE-B2ED-ABD5-40B6-E2A1FCDA87D9}"/>
              </a:ext>
            </a:extLst>
          </p:cNvPr>
          <p:cNvCxnSpPr>
            <a:cxnSpLocks/>
          </p:cNvCxnSpPr>
          <p:nvPr/>
        </p:nvCxnSpPr>
        <p:spPr>
          <a:xfrm>
            <a:off x="731514" y="2468879"/>
            <a:ext cx="0" cy="2951019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83199F-B2C8-31A2-BFE2-B82F4B7C4439}"/>
              </a:ext>
            </a:extLst>
          </p:cNvPr>
          <p:cNvCxnSpPr>
            <a:cxnSpLocks/>
          </p:cNvCxnSpPr>
          <p:nvPr/>
        </p:nvCxnSpPr>
        <p:spPr>
          <a:xfrm>
            <a:off x="690201" y="5410520"/>
            <a:ext cx="1740604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7731320-1B5E-910D-636F-CE4623BF94E6}"/>
              </a:ext>
            </a:extLst>
          </p:cNvPr>
          <p:cNvSpPr/>
          <p:nvPr/>
        </p:nvSpPr>
        <p:spPr>
          <a:xfrm>
            <a:off x="4592684" y="4235255"/>
            <a:ext cx="1152624" cy="447032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E.M.C.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65FCE91-F402-BE19-B91E-67E8CCA1EC6D}"/>
              </a:ext>
            </a:extLst>
          </p:cNvPr>
          <p:cNvSpPr/>
          <p:nvPr/>
        </p:nvSpPr>
        <p:spPr>
          <a:xfrm>
            <a:off x="4592681" y="4682444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7D34B4-AC9D-765E-313D-C16536A12C35}"/>
              </a:ext>
            </a:extLst>
          </p:cNvPr>
          <p:cNvSpPr/>
          <p:nvPr/>
        </p:nvSpPr>
        <p:spPr>
          <a:xfrm>
            <a:off x="4597620" y="5177448"/>
            <a:ext cx="1152624" cy="42209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C.P.S.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8EB5B5-2CEE-76CD-6D2F-6342B084EDAD}"/>
              </a:ext>
            </a:extLst>
          </p:cNvPr>
          <p:cNvSpPr/>
          <p:nvPr/>
        </p:nvSpPr>
        <p:spPr>
          <a:xfrm>
            <a:off x="4597619" y="5609892"/>
            <a:ext cx="1152625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4372898-31BA-3FBE-C2CD-96FC86BCE9C1}"/>
              </a:ext>
            </a:extLst>
          </p:cNvPr>
          <p:cNvCxnSpPr>
            <a:cxnSpLocks/>
          </p:cNvCxnSpPr>
          <p:nvPr/>
        </p:nvCxnSpPr>
        <p:spPr>
          <a:xfrm>
            <a:off x="6384420" y="3073460"/>
            <a:ext cx="939050" cy="0"/>
          </a:xfrm>
          <a:prstGeom prst="line">
            <a:avLst/>
          </a:prstGeom>
          <a:ln w="76200">
            <a:solidFill>
              <a:srgbClr val="F7E1D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5386450-F242-B01B-61C1-B3C9CDFF8ADB}"/>
              </a:ext>
            </a:extLst>
          </p:cNvPr>
          <p:cNvCxnSpPr>
            <a:cxnSpLocks/>
          </p:cNvCxnSpPr>
          <p:nvPr/>
        </p:nvCxnSpPr>
        <p:spPr>
          <a:xfrm flipH="1">
            <a:off x="731514" y="4241102"/>
            <a:ext cx="407151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31149B34-2B7E-A439-7970-943CE63140E6}"/>
              </a:ext>
            </a:extLst>
          </p:cNvPr>
          <p:cNvCxnSpPr>
            <a:stCxn id="73" idx="1"/>
            <a:endCxn id="50" idx="3"/>
          </p:cNvCxnSpPr>
          <p:nvPr/>
        </p:nvCxnSpPr>
        <p:spPr>
          <a:xfrm rot="10800000" flipV="1">
            <a:off x="3466110" y="4458771"/>
            <a:ext cx="1126574" cy="931330"/>
          </a:xfrm>
          <a:prstGeom prst="bentConnector3">
            <a:avLst/>
          </a:prstGeom>
          <a:ln w="76200">
            <a:solidFill>
              <a:srgbClr val="F7E1D7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245B870-07B6-07B5-1CC8-991CD50A18B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3927117" y="5386323"/>
            <a:ext cx="670503" cy="2174"/>
          </a:xfrm>
          <a:prstGeom prst="line">
            <a:avLst/>
          </a:prstGeom>
          <a:ln w="76200">
            <a:solidFill>
              <a:srgbClr val="F7E1D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2406</Words>
  <Application>Microsoft Office PowerPoint</Application>
  <PresentationFormat>Widescreen</PresentationFormat>
  <Paragraphs>200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I Due Moschettieri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Oma Toma</cp:lastModifiedBy>
  <cp:revision>292</cp:revision>
  <dcterms:created xsi:type="dcterms:W3CDTF">2023-05-01T09:13:01Z</dcterms:created>
  <dcterms:modified xsi:type="dcterms:W3CDTF">2023-05-11T07:35:37Z</dcterms:modified>
</cp:coreProperties>
</file>